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3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2B7684-3F50-420D-B1E4-F2B0DC2D9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632116F-DFE5-446F-8CF1-011DB6F15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54B390-2A4C-4937-A075-804985697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9F4F-A38F-4787-93EB-804BE308E079}" type="datetimeFigureOut">
              <a:rPr lang="nl-NL" smtClean="0"/>
              <a:t>31-10-2024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253BF1-16CF-40F1-9334-F660220AA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D6F69A-60E8-49FB-88A5-B892DADC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B38C-9192-4D63-9023-D00F885F83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24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16F9B-4F3A-4891-A63D-9A4323E16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9C01879-68D2-4220-86D8-77C019F1F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F4820C-0062-465D-9E11-D998351B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9F4F-A38F-4787-93EB-804BE308E079}" type="datetimeFigureOut">
              <a:rPr lang="nl-NL" smtClean="0"/>
              <a:t>31-10-2024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3514E9-156B-4355-B14B-E511B3CDA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2E1ADA-9C36-422B-B764-FCAF8BCD2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B38C-9192-4D63-9023-D00F885F83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823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0AA8ABC-8457-465B-83AA-F73A8F65E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D5EAE03-9EF4-4487-8B16-4C83252DE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CDA9D3-0B62-421E-9B8E-08E77F4A8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9F4F-A38F-4787-93EB-804BE308E079}" type="datetimeFigureOut">
              <a:rPr lang="nl-NL" smtClean="0"/>
              <a:t>31-10-2024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978CB7-D4C2-4246-AB96-FCC61D89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6DE8AF-8688-4C02-81B2-3B6B418C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B38C-9192-4D63-9023-D00F885F83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73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FEE6D-2DF7-402E-941E-E5B12A8F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FD15E4-1D4A-41CF-A50D-D5BD65864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6889B5-B524-4265-A0AB-F7F50B75F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9F4F-A38F-4787-93EB-804BE308E079}" type="datetimeFigureOut">
              <a:rPr lang="nl-NL" smtClean="0"/>
              <a:t>31-10-2024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206D29-E6A6-4D6F-8B64-D52F9503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2BF4BE-DC04-4FFE-961A-E97B913B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B38C-9192-4D63-9023-D00F885F83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010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2E60B-3F36-4BC5-BDC2-04779E490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0C9DE4-F4A8-452C-8311-DF502D268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3423CA-4361-4D6E-AD61-A66698FE2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9F4F-A38F-4787-93EB-804BE308E079}" type="datetimeFigureOut">
              <a:rPr lang="nl-NL" smtClean="0"/>
              <a:t>31-10-2024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58EC0C-B967-47CA-AAC7-C53BC94E7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8E68E0-0292-47F5-82A5-DA90F7B8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B38C-9192-4D63-9023-D00F885F83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64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2F29E6-C809-4048-9B66-850EA3D05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3ED969-1E0F-4B2D-AE91-8BAA25B18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D735BD9-197F-4E64-B665-FB3BF9D4C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AABFD03-988D-4818-AF1D-EE6342B2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9F4F-A38F-4787-93EB-804BE308E079}" type="datetimeFigureOut">
              <a:rPr lang="nl-NL" smtClean="0"/>
              <a:t>31-10-2024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226D599-57BF-4432-9E98-D706ABFC1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1D2ED9-471D-4684-9484-7D29A8716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B38C-9192-4D63-9023-D00F885F83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737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4E748-FAF1-49CC-9B62-56F2ADD8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B93BF5E-BA3F-46D1-8312-A9324B493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1D809FC-E8E6-4FAD-BEA0-C6C60D334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0FB07CB-552F-4851-BBD8-058289FBC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EA81579-BA79-4DD0-8C25-7379675AC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540DFE7-1D57-4040-8395-F8287E51F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9F4F-A38F-4787-93EB-804BE308E079}" type="datetimeFigureOut">
              <a:rPr lang="nl-NL" smtClean="0"/>
              <a:t>31-10-2024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307201E-FD54-44C3-82E1-1AF28CB8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804B6A4-9714-4B09-9FDF-A6235ADE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B38C-9192-4D63-9023-D00F885F83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507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138AA0-FE05-438B-8142-FFDB35AEB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1B930D2-9EC0-469D-A6E9-BA6143D0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9F4F-A38F-4787-93EB-804BE308E079}" type="datetimeFigureOut">
              <a:rPr lang="nl-NL" smtClean="0"/>
              <a:t>31-10-2024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FB07853-2635-40C1-9DB3-BF08C246D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82B709E-5372-4443-9BA6-C70083EE6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B38C-9192-4D63-9023-D00F885F83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422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3A36936-2D0E-4A15-9BB6-959634876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9F4F-A38F-4787-93EB-804BE308E079}" type="datetimeFigureOut">
              <a:rPr lang="nl-NL" smtClean="0"/>
              <a:t>31-10-2024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FA8AAF9-0F68-4852-B3FF-B13843A51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400D90-23AF-4E94-B6DC-F95E05C4E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B38C-9192-4D63-9023-D00F885F83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3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4B209-9944-4287-BFC9-8BC296F17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96E42D-49F7-4E1E-8053-2AE18918F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EE4A63B-C749-48F5-85A5-3DF6A4DE0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4B8EEA7-53D8-4BAB-AC88-B2BD7E8A7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9F4F-A38F-4787-93EB-804BE308E079}" type="datetimeFigureOut">
              <a:rPr lang="nl-NL" smtClean="0"/>
              <a:t>31-10-2024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D9EEAD3-BE4D-4E15-865C-2B9B5457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FF69D97-FA2B-46E8-B4E3-85797B579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B38C-9192-4D63-9023-D00F885F83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37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00658-241D-4A14-B12B-35350AD3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F621A6D-2777-4048-8950-785EF559D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24C6683-8CD7-4E22-8365-A1F556475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6A68648-1146-4723-B58C-4A8796E2F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9F4F-A38F-4787-93EB-804BE308E079}" type="datetimeFigureOut">
              <a:rPr lang="nl-NL" smtClean="0"/>
              <a:t>31-10-2024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5937060-61C4-48AA-90AC-39168466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2976B4B-F7E7-480C-9C28-2DB48D44F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B38C-9192-4D63-9023-D00F885F83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248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CBD5B0E-F460-41DB-B5E3-23685E311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8C9CFC-5D44-4CF8-8129-064017F58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3903CE-F6A4-4A68-9255-BC390E998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F9F4F-A38F-4787-93EB-804BE308E079}" type="datetimeFigureOut">
              <a:rPr lang="nl-NL" smtClean="0"/>
              <a:t>31-10-2024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214B7F-B05E-41D6-A480-24EDCAD832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FADDC2-5BFA-4D79-8908-952411B38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8B38C-9192-4D63-9023-D00F885F83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888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JeKcsH0tJUQ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nos.nl/nieuwsuur/video/2536812-eerste-debat-tussen-kamala-harris-en-donald-trum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uKe2pq02JZ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nos.nl/video/2398249-terugblik-op-operatie-market-garden-en-de-slag-om-arnhe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j7CitkYqbY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8C45375-FB82-4DFC-91E2-3A3D98E89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nl-NL" sz="5200">
                <a:solidFill>
                  <a:schemeClr val="tx2"/>
                </a:solidFill>
              </a:rPr>
              <a:t>week 35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25A7261-E8F4-45BB-9123-F9F6B3F97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nl-NL" i="1">
                <a:solidFill>
                  <a:schemeClr val="tx2"/>
                </a:solidFill>
              </a:rPr>
              <a:t>actualiteit</a:t>
            </a:r>
          </a:p>
        </p:txBody>
      </p:sp>
    </p:spTree>
    <p:extLst>
      <p:ext uri="{BB962C8B-B14F-4D97-AF65-F5344CB8AC3E}">
        <p14:creationId xmlns:p14="http://schemas.microsoft.com/office/powerpoint/2010/main" val="1747398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FC70E-C900-47F1-BA28-83F8796B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365125"/>
            <a:ext cx="11913704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nl-NL" sz="4000" b="1" dirty="0">
                <a:latin typeface="+mn-lt"/>
              </a:rPr>
            </a:br>
            <a:r>
              <a:rPr lang="nl-NL" sz="4000" b="1" dirty="0">
                <a:latin typeface="+mn-lt"/>
              </a:rPr>
              <a:t>‘</a:t>
            </a:r>
            <a:r>
              <a:rPr lang="nl-NL" b="1" dirty="0"/>
              <a:t>Waterbedrijven: onbekend welke gifstoffen van </a:t>
            </a:r>
            <a:br>
              <a:rPr lang="nl-NL" b="1" dirty="0"/>
            </a:br>
            <a:r>
              <a:rPr lang="nl-NL" b="1" dirty="0"/>
              <a:t>industrie in de Maas worden geloosd’</a:t>
            </a:r>
            <a:br>
              <a:rPr lang="nl-NL" sz="4000" b="1" dirty="0">
                <a:latin typeface="+mn-lt"/>
              </a:rPr>
            </a:br>
            <a:r>
              <a:rPr lang="nl-NL" sz="3100" i="1" dirty="0">
                <a:latin typeface="+mn-lt"/>
              </a:rPr>
              <a:t>NOS</a:t>
            </a:r>
            <a:br>
              <a:rPr lang="nl-NL" b="1" dirty="0"/>
            </a:br>
            <a:endParaRPr lang="nl-NL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B5B944B-3282-7978-4BC1-1B28EAC38A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577" y="2002006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14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FC70E-C900-47F1-BA28-83F8796B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365125"/>
            <a:ext cx="11913704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nl-NL" sz="4000" b="1" dirty="0">
                <a:latin typeface="+mn-lt"/>
              </a:rPr>
            </a:br>
            <a:br>
              <a:rPr lang="nl-NL" sz="4000" b="1" dirty="0">
                <a:latin typeface="+mn-lt"/>
              </a:rPr>
            </a:br>
            <a:r>
              <a:rPr lang="nl-NL" sz="4000" b="1" dirty="0">
                <a:latin typeface="+mn-lt"/>
              </a:rPr>
              <a:t>‘</a:t>
            </a:r>
            <a:r>
              <a:rPr lang="nl-NL" b="1" dirty="0"/>
              <a:t>Te weinig plek in Nederlandse gevangenissen: kabinet overweegt 500 criminelen naar Estland te sturen’</a:t>
            </a:r>
            <a:br>
              <a:rPr lang="nl-NL" b="1" dirty="0"/>
            </a:br>
            <a:r>
              <a:rPr lang="nl-NL" sz="3100" b="1" i="1" dirty="0"/>
              <a:t>AD</a:t>
            </a:r>
            <a:br>
              <a:rPr lang="nl-NL" b="1" dirty="0"/>
            </a:br>
            <a:br>
              <a:rPr lang="nl-NL" b="1" dirty="0"/>
            </a:br>
            <a:endParaRPr lang="nl-NL" dirty="0"/>
          </a:p>
        </p:txBody>
      </p:sp>
      <p:pic>
        <p:nvPicPr>
          <p:cNvPr id="2050" name="Picture 2" descr="Staatssecretaris wil Nederlandse gevangenen naar Estland sturen">
            <a:extLst>
              <a:ext uri="{FF2B5EF4-FFF2-40B4-BE49-F238E27FC236}">
                <a16:creationId xmlns:a16="http://schemas.microsoft.com/office/drawing/2014/main" id="{AA4E46DE-078C-92BB-BE3E-609843E227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443" y="2098071"/>
            <a:ext cx="7406880" cy="41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36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FC70E-C900-47F1-BA28-83F8796B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365125"/>
            <a:ext cx="11913704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nl-NL" sz="4000" b="1" dirty="0">
                <a:latin typeface="+mn-lt"/>
              </a:rPr>
            </a:br>
            <a:r>
              <a:rPr lang="nl-NL" sz="4000" b="1" dirty="0">
                <a:latin typeface="+mn-lt"/>
              </a:rPr>
              <a:t>‘</a:t>
            </a:r>
            <a:r>
              <a:rPr lang="nl-NL" b="1" dirty="0"/>
              <a:t>Oekraïense soldaten die zich overgeven in koelen bloede geëxecuteerd: 'Bewust beleid van Rusland”</a:t>
            </a:r>
            <a:br>
              <a:rPr lang="nl-NL" sz="4000" b="1" dirty="0">
                <a:latin typeface="+mn-lt"/>
              </a:rPr>
            </a:br>
            <a:r>
              <a:rPr lang="nl-NL" sz="3100" i="1" dirty="0" err="1">
                <a:latin typeface="+mn-lt"/>
              </a:rPr>
              <a:t>RTLnieuws</a:t>
            </a:r>
            <a:br>
              <a:rPr lang="nl-NL" b="1" dirty="0"/>
            </a:br>
            <a:endParaRPr lang="nl-NL" dirty="0"/>
          </a:p>
        </p:txBody>
      </p:sp>
      <p:pic>
        <p:nvPicPr>
          <p:cNvPr id="1028" name="Picture 4" descr="Oekraïense soldaten die zich overgeven in koelen bloede geëxecuteerd: 'Bewust beleid van Rusland'">
            <a:hlinkClick r:id="rId2"/>
            <a:extLst>
              <a:ext uri="{FF2B5EF4-FFF2-40B4-BE49-F238E27FC236}">
                <a16:creationId xmlns:a16="http://schemas.microsoft.com/office/drawing/2014/main" id="{160226EE-EC9D-F92C-DD18-2C9D99416C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613" y="2002705"/>
            <a:ext cx="7719322" cy="434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27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FC70E-C900-47F1-BA28-83F8796B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365125"/>
            <a:ext cx="11913704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nl-NL" sz="4000" b="1" dirty="0">
                <a:latin typeface="+mn-lt"/>
              </a:rPr>
            </a:br>
            <a:br>
              <a:rPr lang="nl-NL" b="1" dirty="0"/>
            </a:br>
            <a:endParaRPr lang="nl-NL" dirty="0"/>
          </a:p>
        </p:txBody>
      </p:sp>
      <p:pic>
        <p:nvPicPr>
          <p:cNvPr id="5" name="Tijdelijke aanduiding voor inhoud 4">
            <a:hlinkClick r:id="rId2"/>
            <a:extLst>
              <a:ext uri="{FF2B5EF4-FFF2-40B4-BE49-F238E27FC236}">
                <a16:creationId xmlns:a16="http://schemas.microsoft.com/office/drawing/2014/main" id="{60B2112F-EB73-0832-BC07-2DEFB74D3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0338" y="1292692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78823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45375-FB82-4DFC-91E2-3A3D98E89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nl-NL" sz="5200" dirty="0">
                <a:solidFill>
                  <a:schemeClr val="tx2"/>
                </a:solidFill>
              </a:rPr>
              <a:t>week 38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25A7261-E8F4-45BB-9123-F9F6B3F97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nl-NL" i="1">
                <a:solidFill>
                  <a:schemeClr val="tx2"/>
                </a:solidFill>
              </a:rPr>
              <a:t>actualiteit</a:t>
            </a:r>
          </a:p>
        </p:txBody>
      </p:sp>
    </p:spTree>
    <p:extLst>
      <p:ext uri="{BB962C8B-B14F-4D97-AF65-F5344CB8AC3E}">
        <p14:creationId xmlns:p14="http://schemas.microsoft.com/office/powerpoint/2010/main" val="141629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FC70E-C900-47F1-BA28-83F8796B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365125"/>
            <a:ext cx="11913704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nl-NL" sz="4000" b="1" dirty="0">
                <a:latin typeface="+mn-lt"/>
              </a:rPr>
            </a:br>
            <a:r>
              <a:rPr lang="nl-NL" sz="4000" b="1" dirty="0">
                <a:latin typeface="+mn-lt"/>
              </a:rPr>
              <a:t>‘</a:t>
            </a:r>
            <a:r>
              <a:rPr lang="nl-NL" b="1" dirty="0"/>
              <a:t>Eerste Prinsjesdag voor minister-president Schoof’</a:t>
            </a:r>
            <a:br>
              <a:rPr lang="nl-NL" sz="4000" b="1" dirty="0">
                <a:latin typeface="+mn-lt"/>
              </a:rPr>
            </a:br>
            <a:r>
              <a:rPr lang="nl-NL" sz="3100" i="1" dirty="0">
                <a:latin typeface="+mn-lt"/>
              </a:rPr>
              <a:t>NU.nl</a:t>
            </a:r>
            <a:br>
              <a:rPr lang="nl-NL" b="1" dirty="0"/>
            </a:b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720803F-2319-C119-6337-A175BFE41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8" name="Picture 4" descr="Eerste Prinsjesdag voor minister-president Schoof, wat gebeurt er vandaag?">
            <a:hlinkClick r:id="rId2"/>
            <a:extLst>
              <a:ext uri="{FF2B5EF4-FFF2-40B4-BE49-F238E27FC236}">
                <a16:creationId xmlns:a16="http://schemas.microsoft.com/office/drawing/2014/main" id="{2549E41A-F718-073B-F621-E945904C3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435" y="1861056"/>
            <a:ext cx="81343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28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FC70E-C900-47F1-BA28-83F8796B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365125"/>
            <a:ext cx="11913704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nl-NL" sz="4000" b="1" dirty="0">
                <a:latin typeface="+mn-lt"/>
              </a:rPr>
            </a:br>
            <a:br>
              <a:rPr lang="nl-NL" sz="4000" b="1" dirty="0">
                <a:latin typeface="+mn-lt"/>
              </a:rPr>
            </a:br>
            <a:r>
              <a:rPr lang="nl-NL" sz="4000" b="1" dirty="0">
                <a:latin typeface="+mn-lt"/>
              </a:rPr>
              <a:t>‘</a:t>
            </a:r>
            <a:r>
              <a:rPr lang="nl-NL" b="1" dirty="0"/>
              <a:t>Nieuwe reeks explosies in Libanon: na piepers zijn het </a:t>
            </a:r>
            <a:br>
              <a:rPr lang="nl-NL" b="1" dirty="0"/>
            </a:br>
            <a:r>
              <a:rPr lang="nl-NL" b="1" dirty="0"/>
              <a:t>nu portofoons die ontploffen’</a:t>
            </a:r>
            <a:br>
              <a:rPr lang="nl-NL" b="1" dirty="0"/>
            </a:br>
            <a:r>
              <a:rPr lang="nl-NL" sz="3100" b="1" i="1" dirty="0"/>
              <a:t>Volkskrant</a:t>
            </a:r>
            <a:br>
              <a:rPr lang="nl-NL" b="1" dirty="0"/>
            </a:br>
            <a:br>
              <a:rPr lang="nl-NL" b="1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1106A3-5165-08F7-6F63-7C5E32883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 descr="Libanese soldaten in de kuststad Sidon staan bij een winkel waar een portofoon zou zijn ontploft.">
            <a:extLst>
              <a:ext uri="{FF2B5EF4-FFF2-40B4-BE49-F238E27FC236}">
                <a16:creationId xmlns:a16="http://schemas.microsoft.com/office/drawing/2014/main" id="{7313D9E8-A9CC-E452-83F3-E52BF0E25F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0"/>
          <a:stretch/>
        </p:blipFill>
        <p:spPr bwMode="auto">
          <a:xfrm>
            <a:off x="2441880" y="1848500"/>
            <a:ext cx="7336029" cy="484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7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FC70E-C900-47F1-BA28-83F8796B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365125"/>
            <a:ext cx="11913704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nl-NL" sz="4000" b="1" dirty="0">
                <a:latin typeface="+mn-lt"/>
              </a:rPr>
            </a:br>
            <a:r>
              <a:rPr lang="nl-NL" sz="4000" b="1" dirty="0">
                <a:latin typeface="+mn-lt"/>
              </a:rPr>
              <a:t>‘</a:t>
            </a:r>
            <a:r>
              <a:rPr lang="nl-NL" b="1" dirty="0"/>
              <a:t>Begin Operatie Market Garden herdacht </a:t>
            </a:r>
            <a:br>
              <a:rPr lang="nl-NL" b="1" dirty="0"/>
            </a:br>
            <a:r>
              <a:rPr lang="nl-NL" b="1" dirty="0"/>
              <a:t>in Gelderland en Brabant’</a:t>
            </a:r>
            <a:br>
              <a:rPr lang="nl-NL" sz="4000" b="1" dirty="0">
                <a:latin typeface="+mn-lt"/>
              </a:rPr>
            </a:br>
            <a:r>
              <a:rPr lang="nl-NL" sz="3100" i="1" dirty="0">
                <a:latin typeface="+mn-lt"/>
              </a:rPr>
              <a:t>Omroep Brabant</a:t>
            </a:r>
            <a:br>
              <a:rPr lang="nl-NL" b="1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531A03-C115-1875-4BEB-7AF23713F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>
            <a:hlinkClick r:id="rId2"/>
            <a:extLst>
              <a:ext uri="{FF2B5EF4-FFF2-40B4-BE49-F238E27FC236}">
                <a16:creationId xmlns:a16="http://schemas.microsoft.com/office/drawing/2014/main" id="{7BE3D247-A8E4-EDC0-F065-5CE10B000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55" y="1918556"/>
            <a:ext cx="8339927" cy="469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62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45375-FB82-4DFC-91E2-3A3D98E89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nl-NL" sz="5200" dirty="0">
                <a:solidFill>
                  <a:schemeClr val="tx2"/>
                </a:solidFill>
              </a:rPr>
              <a:t>week 40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25A7261-E8F4-45BB-9123-F9F6B3F97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nl-NL" i="1">
                <a:solidFill>
                  <a:schemeClr val="tx2"/>
                </a:solidFill>
              </a:rPr>
              <a:t>actualiteit</a:t>
            </a:r>
          </a:p>
        </p:txBody>
      </p:sp>
    </p:spTree>
    <p:extLst>
      <p:ext uri="{BB962C8B-B14F-4D97-AF65-F5344CB8AC3E}">
        <p14:creationId xmlns:p14="http://schemas.microsoft.com/office/powerpoint/2010/main" val="3628097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FC70E-C900-47F1-BA28-83F8796B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365125"/>
            <a:ext cx="11913704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nl-NL" sz="4000" b="1" dirty="0">
                <a:latin typeface="+mn-lt"/>
              </a:rPr>
            </a:br>
            <a:r>
              <a:rPr lang="nl-NL" sz="4000" b="1" dirty="0">
                <a:latin typeface="+mn-lt"/>
              </a:rPr>
              <a:t>‘</a:t>
            </a:r>
            <a:r>
              <a:rPr lang="nl-NL" b="1" dirty="0"/>
              <a:t>Libanon opnieuw in de vuurlinie, Israël valt na twee decennia weer binnen’</a:t>
            </a:r>
            <a:br>
              <a:rPr lang="nl-NL" sz="4000" b="1" dirty="0">
                <a:latin typeface="+mn-lt"/>
              </a:rPr>
            </a:br>
            <a:r>
              <a:rPr lang="nl-NL" sz="3100" i="1" dirty="0">
                <a:latin typeface="+mn-lt"/>
              </a:rPr>
              <a:t>NOS.nl</a:t>
            </a:r>
            <a:br>
              <a:rPr lang="nl-NL" b="1" dirty="0"/>
            </a:br>
            <a:endParaRPr lang="nl-NL" dirty="0"/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5CB5842B-BB25-6E08-E3CF-7F71E55760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4"/>
          <a:stretch/>
        </p:blipFill>
        <p:spPr bwMode="auto">
          <a:xfrm>
            <a:off x="2435707" y="1909772"/>
            <a:ext cx="7774159" cy="467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FC70E-C900-47F1-BA28-83F8796B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365125"/>
            <a:ext cx="11913704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nl-NL" sz="4000" b="1" dirty="0">
                <a:latin typeface="+mn-lt"/>
              </a:rPr>
            </a:br>
            <a:r>
              <a:rPr lang="nl-NL" sz="4000" b="1" dirty="0">
                <a:latin typeface="+mn-lt"/>
              </a:rPr>
              <a:t>‘</a:t>
            </a:r>
            <a:r>
              <a:rPr lang="nl-NL" b="1" dirty="0"/>
              <a:t>Artsen gaan zelf ongelukken met </a:t>
            </a:r>
            <a:r>
              <a:rPr lang="nl-NL" b="1" dirty="0" err="1"/>
              <a:t>fatbikes</a:t>
            </a:r>
            <a:r>
              <a:rPr lang="nl-NL" b="1" dirty="0"/>
              <a:t> registreren </a:t>
            </a:r>
            <a:br>
              <a:rPr lang="nl-NL" b="1" dirty="0"/>
            </a:br>
            <a:r>
              <a:rPr lang="nl-NL" b="1" dirty="0"/>
              <a:t>om letsel in kaart te brengen’</a:t>
            </a:r>
            <a:br>
              <a:rPr lang="nl-NL" sz="4000" b="1" dirty="0">
                <a:latin typeface="+mn-lt"/>
              </a:rPr>
            </a:br>
            <a:r>
              <a:rPr lang="nl-NL" sz="3100" i="1" dirty="0">
                <a:latin typeface="+mn-lt"/>
              </a:rPr>
              <a:t>Volkskrant</a:t>
            </a:r>
            <a:br>
              <a:rPr lang="nl-NL" b="1" dirty="0"/>
            </a:br>
            <a:endParaRPr lang="nl-NL" dirty="0"/>
          </a:p>
        </p:txBody>
      </p:sp>
      <p:pic>
        <p:nvPicPr>
          <p:cNvPr id="1026" name="Picture 2" descr="Een jongere op een fatbike in Amsterdam.">
            <a:extLst>
              <a:ext uri="{FF2B5EF4-FFF2-40B4-BE49-F238E27FC236}">
                <a16:creationId xmlns:a16="http://schemas.microsoft.com/office/drawing/2014/main" id="{718CAAA7-7DBD-EB81-2ED3-1EB2A26460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838" y="1825625"/>
            <a:ext cx="652832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77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FC70E-C900-47F1-BA28-83F8796B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365125"/>
            <a:ext cx="11913704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nl-NL" sz="4000" b="1" dirty="0">
                <a:latin typeface="+mn-lt"/>
              </a:rPr>
            </a:br>
            <a:br>
              <a:rPr lang="nl-NL" sz="4000" b="1" dirty="0">
                <a:latin typeface="+mn-lt"/>
              </a:rPr>
            </a:br>
            <a:r>
              <a:rPr lang="nl-NL" sz="4000" b="1" dirty="0">
                <a:latin typeface="+mn-lt"/>
              </a:rPr>
              <a:t>‘</a:t>
            </a:r>
            <a:r>
              <a:rPr lang="nl-NL" b="1" dirty="0" err="1"/>
              <a:t>Datalek</a:t>
            </a:r>
            <a:r>
              <a:rPr lang="nl-NL" b="1" dirty="0"/>
              <a:t> bij politie, hackers bemachtigen contactgegevens alle politiemedewerkers’</a:t>
            </a:r>
            <a:br>
              <a:rPr lang="nl-NL" b="1" dirty="0"/>
            </a:br>
            <a:r>
              <a:rPr lang="nl-NL" sz="3100" b="1" i="1" dirty="0"/>
              <a:t>NOS.nl</a:t>
            </a:r>
            <a:br>
              <a:rPr lang="nl-NL" b="1" dirty="0"/>
            </a:br>
            <a:br>
              <a:rPr lang="nl-NL" b="1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1106A3-5165-08F7-6F63-7C5E32883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C660C73-E3E6-64D0-ED8F-385E6A6F9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252" y="1834410"/>
            <a:ext cx="8542624" cy="480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8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FC70E-C900-47F1-BA28-83F8796B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365125"/>
            <a:ext cx="11913704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nl-NL" sz="4000" b="1" dirty="0">
                <a:latin typeface="+mn-lt"/>
              </a:rPr>
            </a:br>
            <a:r>
              <a:rPr lang="nl-NL" sz="4000" b="1" dirty="0">
                <a:latin typeface="+mn-lt"/>
              </a:rPr>
              <a:t>‘</a:t>
            </a:r>
            <a:r>
              <a:rPr lang="nl-NL" b="1" dirty="0"/>
              <a:t>Zorgen onder oogartsen over explosie bijziendheid: 'Probleem veel groter dan gedacht”</a:t>
            </a:r>
            <a:br>
              <a:rPr lang="nl-NL" sz="4000" b="1" dirty="0">
                <a:latin typeface="+mn-lt"/>
              </a:rPr>
            </a:br>
            <a:r>
              <a:rPr lang="nl-NL" sz="3100" i="1" dirty="0">
                <a:latin typeface="+mn-lt"/>
              </a:rPr>
              <a:t>RTLnieuws.nl</a:t>
            </a:r>
            <a:br>
              <a:rPr lang="nl-NL" b="1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531A03-C115-1875-4BEB-7AF23713F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6" name="Picture 4" descr="Zorgen onder oogartsen over explosie bijziendheid: 'Probleem veel groter dan gedacht'">
            <a:extLst>
              <a:ext uri="{FF2B5EF4-FFF2-40B4-BE49-F238E27FC236}">
                <a16:creationId xmlns:a16="http://schemas.microsoft.com/office/drawing/2014/main" id="{B3EABFA8-728C-8B4B-2787-93209F52B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79" y="2063009"/>
            <a:ext cx="8100574" cy="455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25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45375-FB82-4DFC-91E2-3A3D98E89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nl-NL" sz="5200" dirty="0">
                <a:solidFill>
                  <a:schemeClr val="tx2"/>
                </a:solidFill>
              </a:rPr>
              <a:t>week 41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25A7261-E8F4-45BB-9123-F9F6B3F97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nl-NL" i="1">
                <a:solidFill>
                  <a:schemeClr val="tx2"/>
                </a:solidFill>
              </a:rPr>
              <a:t>actualiteit</a:t>
            </a:r>
          </a:p>
        </p:txBody>
      </p:sp>
    </p:spTree>
    <p:extLst>
      <p:ext uri="{BB962C8B-B14F-4D97-AF65-F5344CB8AC3E}">
        <p14:creationId xmlns:p14="http://schemas.microsoft.com/office/powerpoint/2010/main" val="3795595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FC70E-C900-47F1-BA28-83F8796B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365125"/>
            <a:ext cx="11913704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nl-NL" sz="4000" b="1" dirty="0">
                <a:latin typeface="+mn-lt"/>
              </a:rPr>
            </a:br>
            <a:r>
              <a:rPr lang="nl-NL" sz="4000" dirty="0">
                <a:latin typeface="+mn-lt"/>
              </a:rPr>
              <a:t>‘</a:t>
            </a:r>
            <a:r>
              <a:rPr lang="nl-NL" b="1" dirty="0"/>
              <a:t>Israël herdenkt en demonstreert vandaag </a:t>
            </a:r>
            <a:br>
              <a:rPr lang="nl-NL" b="1" dirty="0"/>
            </a:br>
            <a:r>
              <a:rPr lang="nl-NL" b="1" dirty="0"/>
              <a:t>een jaar na de aanslagen in Israël’</a:t>
            </a:r>
            <a:br>
              <a:rPr lang="nl-NL" sz="4000" b="1" dirty="0">
                <a:latin typeface="+mn-lt"/>
              </a:rPr>
            </a:br>
            <a:r>
              <a:rPr lang="nl-NL" sz="3100" i="1" dirty="0">
                <a:latin typeface="+mn-lt"/>
              </a:rPr>
              <a:t>NOS.nl</a:t>
            </a:r>
            <a:br>
              <a:rPr lang="nl-NL" b="1" dirty="0"/>
            </a:br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635E41-188F-AC64-7665-75E0853D0D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578" y="2136614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00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FC70E-C900-47F1-BA28-83F8796B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365125"/>
            <a:ext cx="11913704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nl-NL" sz="4000" b="1" dirty="0">
                <a:latin typeface="+mn-lt"/>
              </a:rPr>
            </a:br>
            <a:r>
              <a:rPr lang="nl-NL" b="1" dirty="0"/>
              <a:t>‘Veel vrouwen en kinderen onder dak- en thuislozen, </a:t>
            </a:r>
            <a:br>
              <a:rPr lang="nl-NL" b="1" dirty="0"/>
            </a:br>
            <a:r>
              <a:rPr lang="nl-NL" b="1" dirty="0"/>
              <a:t>blijkt uit nieuwe telling’</a:t>
            </a:r>
            <a:br>
              <a:rPr lang="nl-NL" dirty="0"/>
            </a:br>
            <a:r>
              <a:rPr lang="nl-NL" sz="3100" i="1" dirty="0">
                <a:latin typeface="+mn-lt"/>
              </a:rPr>
              <a:t>NRC</a:t>
            </a:r>
            <a:br>
              <a:rPr lang="nl-NL" b="1" dirty="0"/>
            </a:br>
            <a:endParaRPr lang="nl-N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2EBCB70-B35D-74F9-886B-5F130EB376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2048423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1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FC70E-C900-47F1-BA28-83F8796B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365125"/>
            <a:ext cx="11913704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nl-NL" sz="4000" b="1" dirty="0">
                <a:latin typeface="+mn-lt"/>
              </a:rPr>
            </a:br>
            <a:r>
              <a:rPr lang="nl-NL" sz="4000" b="1" dirty="0">
                <a:latin typeface="+mn-lt"/>
              </a:rPr>
              <a:t>‘</a:t>
            </a:r>
            <a:r>
              <a:rPr lang="nl-NL" b="1" dirty="0"/>
              <a:t>Eerste Kamer tegen gebruik van </a:t>
            </a:r>
            <a:br>
              <a:rPr lang="nl-NL" b="1" dirty="0"/>
            </a:br>
            <a:r>
              <a:rPr lang="nl-NL" b="1" dirty="0"/>
              <a:t>noodrecht voor asielmaatregelen’</a:t>
            </a:r>
            <a:br>
              <a:rPr lang="nl-NL" sz="4000" b="1" dirty="0">
                <a:latin typeface="+mn-lt"/>
              </a:rPr>
            </a:br>
            <a:r>
              <a:rPr lang="nl-NL" sz="3100" i="1" dirty="0">
                <a:latin typeface="+mn-lt"/>
              </a:rPr>
              <a:t>NOS.nl</a:t>
            </a:r>
            <a:br>
              <a:rPr lang="nl-NL" b="1" dirty="0"/>
            </a:br>
            <a:endParaRPr lang="nl-NL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07EC562-776C-6F56-AB0B-D53628E54A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885" y="2234088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0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45375-FB82-4DFC-91E2-3A3D98E89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nl-NL" sz="5200" dirty="0">
                <a:solidFill>
                  <a:schemeClr val="tx2"/>
                </a:solidFill>
              </a:rPr>
              <a:t>week 42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25A7261-E8F4-45BB-9123-F9F6B3F97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nl-NL" i="1">
                <a:solidFill>
                  <a:schemeClr val="tx2"/>
                </a:solidFill>
              </a:rPr>
              <a:t>actualiteit</a:t>
            </a:r>
          </a:p>
        </p:txBody>
      </p:sp>
    </p:spTree>
    <p:extLst>
      <p:ext uri="{BB962C8B-B14F-4D97-AF65-F5344CB8AC3E}">
        <p14:creationId xmlns:p14="http://schemas.microsoft.com/office/powerpoint/2010/main" val="1016997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FC70E-C900-47F1-BA28-83F8796B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365125"/>
            <a:ext cx="11913704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nl-NL" sz="4000" b="1" dirty="0">
                <a:latin typeface="+mn-lt"/>
              </a:rPr>
            </a:br>
            <a:r>
              <a:rPr lang="nl-NL" sz="4000" b="1" dirty="0">
                <a:latin typeface="+mn-lt"/>
              </a:rPr>
              <a:t>‘</a:t>
            </a:r>
            <a:r>
              <a:rPr lang="nl-NL" b="1" dirty="0"/>
              <a:t>Justitie eist 28 jaar cel en tbs tegen </a:t>
            </a:r>
            <a:r>
              <a:rPr lang="nl-NL" b="1" dirty="0" err="1"/>
              <a:t>Donny</a:t>
            </a:r>
            <a:r>
              <a:rPr lang="nl-NL" b="1" dirty="0"/>
              <a:t> M. </a:t>
            </a:r>
            <a:br>
              <a:rPr lang="nl-NL" b="1" dirty="0"/>
            </a:br>
            <a:r>
              <a:rPr lang="nl-NL" b="1" dirty="0"/>
              <a:t>voor misbruik en moord op Gino (9)’</a:t>
            </a:r>
            <a:br>
              <a:rPr lang="nl-NL" sz="4000" b="1" dirty="0">
                <a:latin typeface="+mn-lt"/>
              </a:rPr>
            </a:br>
            <a:r>
              <a:rPr lang="nl-NL" sz="3100" i="1" dirty="0">
                <a:latin typeface="+mn-lt"/>
              </a:rPr>
              <a:t>AD.nl</a:t>
            </a:r>
            <a:br>
              <a:rPr lang="nl-NL" b="1" dirty="0"/>
            </a:br>
            <a:endParaRPr lang="nl-NL" dirty="0"/>
          </a:p>
        </p:txBody>
      </p:sp>
      <p:pic>
        <p:nvPicPr>
          <p:cNvPr id="1026" name="Picture 2" descr="Justitie eist 28 jaar cel en tbs tegen Donny M. voor misbruiken en moord Gino">
            <a:extLst>
              <a:ext uri="{FF2B5EF4-FFF2-40B4-BE49-F238E27FC236}">
                <a16:creationId xmlns:a16="http://schemas.microsoft.com/office/drawing/2014/main" id="{A49D471D-E3AF-BF09-467C-B4E802E171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78" y="2379842"/>
            <a:ext cx="6502721" cy="365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65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FC70E-C900-47F1-BA28-83F8796B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365125"/>
            <a:ext cx="11913704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nl-NL" sz="4000" b="1" dirty="0">
                <a:latin typeface="+mn-lt"/>
              </a:rPr>
            </a:br>
            <a:r>
              <a:rPr lang="nl-NL" sz="4000" dirty="0">
                <a:latin typeface="+mn-lt"/>
              </a:rPr>
              <a:t>‘</a:t>
            </a:r>
            <a:r>
              <a:rPr lang="nl-NL" b="1" dirty="0"/>
              <a:t>Voorwaardelijke celstraf voor psycholoog die in antibraakmiddelen handelde’</a:t>
            </a:r>
            <a:br>
              <a:rPr lang="nl-NL" sz="4000" b="1" dirty="0">
                <a:latin typeface="+mn-lt"/>
              </a:rPr>
            </a:br>
            <a:r>
              <a:rPr lang="nl-NL" sz="3100" i="1" dirty="0">
                <a:latin typeface="+mn-lt"/>
              </a:rPr>
              <a:t>Volkskrant</a:t>
            </a:r>
            <a:br>
              <a:rPr lang="nl-NL" b="1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2EF9A7-8169-7A9D-AE67-72B4B95C3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Psycholoog Wim van Dijk in de rechtbank in Den Bosch.">
            <a:extLst>
              <a:ext uri="{FF2B5EF4-FFF2-40B4-BE49-F238E27FC236}">
                <a16:creationId xmlns:a16="http://schemas.microsoft.com/office/drawing/2014/main" id="{424F3A50-F7F0-60F7-F4F4-1D343AC79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272" y="1993288"/>
            <a:ext cx="6753235" cy="45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32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FC70E-C900-47F1-BA28-83F8796B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365125"/>
            <a:ext cx="11913704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nl-NL" sz="4000" b="1" dirty="0">
                <a:latin typeface="+mn-lt"/>
              </a:rPr>
            </a:br>
            <a:r>
              <a:rPr lang="nl-NL" b="1" dirty="0"/>
              <a:t>‘Voormalig </a:t>
            </a:r>
            <a:r>
              <a:rPr lang="nl-NL" b="1" dirty="0" err="1"/>
              <a:t>One</a:t>
            </a:r>
            <a:r>
              <a:rPr lang="nl-NL" b="1" dirty="0"/>
              <a:t> </a:t>
            </a:r>
            <a:r>
              <a:rPr lang="nl-NL" b="1" dirty="0" err="1"/>
              <a:t>Direction</a:t>
            </a:r>
            <a:r>
              <a:rPr lang="nl-NL" b="1" dirty="0"/>
              <a:t>-lid Liam </a:t>
            </a:r>
            <a:r>
              <a:rPr lang="nl-NL" b="1" dirty="0" err="1"/>
              <a:t>Payne</a:t>
            </a:r>
            <a:r>
              <a:rPr lang="nl-NL" b="1" dirty="0"/>
              <a:t> (31) </a:t>
            </a:r>
            <a:br>
              <a:rPr lang="nl-NL" b="1" dirty="0"/>
            </a:br>
            <a:r>
              <a:rPr lang="nl-NL" b="1" dirty="0"/>
              <a:t>overleden na val van balkon’</a:t>
            </a:r>
            <a:br>
              <a:rPr lang="nl-NL" dirty="0"/>
            </a:br>
            <a:r>
              <a:rPr lang="nl-NL" sz="3100" i="1" dirty="0">
                <a:latin typeface="+mn-lt"/>
              </a:rPr>
              <a:t>NU.nl</a:t>
            </a:r>
            <a:br>
              <a:rPr lang="nl-NL" b="1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C3657A-D998-E0B9-E67B-D587CC488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Voormalig One Direction-lid Liam Payne (31) overleden na val uit hotel in  Buenos Aires - NRC">
            <a:extLst>
              <a:ext uri="{FF2B5EF4-FFF2-40B4-BE49-F238E27FC236}">
                <a16:creationId xmlns:a16="http://schemas.microsoft.com/office/drawing/2014/main" id="{DB89ADFB-8138-0535-557A-3133A7EE0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466" y="1949635"/>
            <a:ext cx="7124691" cy="429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0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FC70E-C900-47F1-BA28-83F8796B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365125"/>
            <a:ext cx="11913704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nl-NL" sz="4000" b="1" dirty="0">
                <a:latin typeface="+mn-lt"/>
              </a:rPr>
            </a:br>
            <a:r>
              <a:rPr lang="nl-NL" sz="4000" b="1" dirty="0">
                <a:latin typeface="+mn-lt"/>
              </a:rPr>
              <a:t>‘</a:t>
            </a:r>
            <a:r>
              <a:rPr lang="nl-NL" b="1" dirty="0"/>
              <a:t>Harris geeft eerste interview </a:t>
            </a:r>
            <a:br>
              <a:rPr lang="nl-NL" b="1" dirty="0"/>
            </a:br>
            <a:r>
              <a:rPr lang="nl-NL" b="1" dirty="0"/>
              <a:t>als presidentskandidaat’</a:t>
            </a:r>
            <a:br>
              <a:rPr lang="nl-NL" sz="4000" b="1" dirty="0">
                <a:latin typeface="+mn-lt"/>
              </a:rPr>
            </a:br>
            <a:r>
              <a:rPr lang="nl-NL" sz="3100" i="1" dirty="0">
                <a:latin typeface="+mn-lt"/>
              </a:rPr>
              <a:t>Volkskrant</a:t>
            </a:r>
            <a:br>
              <a:rPr lang="nl-NL" b="1" dirty="0"/>
            </a:br>
            <a:endParaRPr lang="nl-N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BBBB45-F2EC-DBB2-FC66-8B4AEB2816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12" y="1825625"/>
            <a:ext cx="652437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77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45375-FB82-4DFC-91E2-3A3D98E89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nl-NL" sz="5200" dirty="0">
                <a:solidFill>
                  <a:schemeClr val="tx2"/>
                </a:solidFill>
              </a:rPr>
              <a:t>week 44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25A7261-E8F4-45BB-9123-F9F6B3F97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nl-NL" i="1">
                <a:solidFill>
                  <a:schemeClr val="tx2"/>
                </a:solidFill>
              </a:rPr>
              <a:t>actualiteit</a:t>
            </a:r>
          </a:p>
        </p:txBody>
      </p:sp>
    </p:spTree>
    <p:extLst>
      <p:ext uri="{BB962C8B-B14F-4D97-AF65-F5344CB8AC3E}">
        <p14:creationId xmlns:p14="http://schemas.microsoft.com/office/powerpoint/2010/main" val="2024144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FC70E-C900-47F1-BA28-83F8796B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365125"/>
            <a:ext cx="11913704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nl-NL" sz="4000" b="1" dirty="0">
                <a:latin typeface="+mn-lt"/>
              </a:rPr>
            </a:br>
            <a:r>
              <a:rPr lang="nl-NL" sz="4000" b="1" dirty="0">
                <a:latin typeface="+mn-lt"/>
              </a:rPr>
              <a:t>‘</a:t>
            </a:r>
            <a:r>
              <a:rPr lang="nl-NL" b="1" dirty="0"/>
              <a:t>Dodental noodweer Spanje loopt op tot 158, </a:t>
            </a:r>
            <a:br>
              <a:rPr lang="nl-NL" b="1" dirty="0"/>
            </a:br>
            <a:r>
              <a:rPr lang="nl-NL" b="1" dirty="0"/>
              <a:t>in Valencia verreweg de meeste doden’</a:t>
            </a:r>
            <a:br>
              <a:rPr lang="nl-NL" b="1" dirty="0"/>
            </a:br>
            <a:r>
              <a:rPr lang="nl-NL" sz="3100" i="1" dirty="0">
                <a:latin typeface="+mn-lt"/>
              </a:rPr>
              <a:t>Volkskrant</a:t>
            </a:r>
            <a:br>
              <a:rPr lang="nl-NL" b="1" dirty="0"/>
            </a:br>
            <a:endParaRPr lang="nl-NL" dirty="0"/>
          </a:p>
        </p:txBody>
      </p:sp>
      <p:pic>
        <p:nvPicPr>
          <p:cNvPr id="4" name="Picture 2" descr="Modder in de straten van Alfafar, Valencia.">
            <a:extLst>
              <a:ext uri="{FF2B5EF4-FFF2-40B4-BE49-F238E27FC236}">
                <a16:creationId xmlns:a16="http://schemas.microsoft.com/office/drawing/2014/main" id="{D94C2C24-EE57-DA31-32C0-19AB2438ED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903" y="1825625"/>
            <a:ext cx="654019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36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FC70E-C900-47F1-BA28-83F8796B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365125"/>
            <a:ext cx="11913704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nl-NL" sz="4000" b="1" dirty="0">
                <a:latin typeface="+mn-lt"/>
              </a:rPr>
            </a:br>
            <a:r>
              <a:rPr lang="nl-NL" sz="4000" dirty="0">
                <a:latin typeface="+mn-lt"/>
              </a:rPr>
              <a:t>‘</a:t>
            </a:r>
            <a:r>
              <a:rPr lang="nl-NL" b="1" dirty="0"/>
              <a:t>Witte rook: coalitiepartijen sluiten akkoord </a:t>
            </a:r>
            <a:br>
              <a:rPr lang="nl-NL" b="1" dirty="0"/>
            </a:br>
            <a:r>
              <a:rPr lang="nl-NL" b="1" dirty="0"/>
              <a:t>over asielmaatregelen, geen noodwet’</a:t>
            </a:r>
            <a:br>
              <a:rPr lang="nl-NL" sz="4000" b="1" dirty="0">
                <a:latin typeface="+mn-lt"/>
              </a:rPr>
            </a:br>
            <a:r>
              <a:rPr lang="nl-NL" sz="3100" i="1" dirty="0" err="1">
                <a:latin typeface="+mn-lt"/>
              </a:rPr>
              <a:t>RTLnieuws</a:t>
            </a:r>
            <a:br>
              <a:rPr lang="nl-NL" b="1" dirty="0"/>
            </a:br>
            <a:endParaRPr lang="nl-NL" dirty="0"/>
          </a:p>
        </p:txBody>
      </p:sp>
      <p:pic>
        <p:nvPicPr>
          <p:cNvPr id="4" name="Picture 2" descr="Kabinet stemt in met asielakkoord leiders coalitiepartijen">
            <a:extLst>
              <a:ext uri="{FF2B5EF4-FFF2-40B4-BE49-F238E27FC236}">
                <a16:creationId xmlns:a16="http://schemas.microsoft.com/office/drawing/2014/main" id="{9602C5FE-5A95-D7CC-D0D2-0710B99688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955" y="2170627"/>
            <a:ext cx="6967186" cy="391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13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FC70E-C900-47F1-BA28-83F8796B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365125"/>
            <a:ext cx="11913704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nl-NL" sz="4000" b="1" dirty="0">
                <a:latin typeface="+mn-lt"/>
              </a:rPr>
            </a:br>
            <a:r>
              <a:rPr lang="nl-NL" b="1" dirty="0"/>
              <a:t>‘Bijna tienduizend postcovidpatiënten geheel </a:t>
            </a:r>
            <a:br>
              <a:rPr lang="nl-NL" b="1" dirty="0"/>
            </a:br>
            <a:r>
              <a:rPr lang="nl-NL" b="1" dirty="0"/>
              <a:t>of gedeeltelijk arbeidsongeschikt verklaard’</a:t>
            </a:r>
            <a:br>
              <a:rPr lang="nl-NL" dirty="0"/>
            </a:br>
            <a:r>
              <a:rPr lang="nl-NL" sz="3100" i="1" dirty="0">
                <a:latin typeface="+mn-lt"/>
              </a:rPr>
              <a:t>Volkskrant</a:t>
            </a:r>
            <a:br>
              <a:rPr lang="nl-NL" b="1" dirty="0"/>
            </a:br>
            <a:endParaRPr lang="nl-NL" dirty="0"/>
          </a:p>
        </p:txBody>
      </p:sp>
      <p:pic>
        <p:nvPicPr>
          <p:cNvPr id="4" name="Picture 2" descr="COVID-19 | Beroepsziekten.nl">
            <a:extLst>
              <a:ext uri="{FF2B5EF4-FFF2-40B4-BE49-F238E27FC236}">
                <a16:creationId xmlns:a16="http://schemas.microsoft.com/office/drawing/2014/main" id="{B2DA540F-1EF6-C959-F798-16CD98FEEA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518" y="2144106"/>
            <a:ext cx="5494991" cy="412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00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FC70E-C900-47F1-BA28-83F8796B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365125"/>
            <a:ext cx="11913704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nl-NL" sz="4000" b="1" dirty="0">
                <a:latin typeface="+mn-lt"/>
              </a:rPr>
            </a:br>
            <a:r>
              <a:rPr lang="nl-NL" sz="4000" b="1" dirty="0">
                <a:latin typeface="+mn-lt"/>
              </a:rPr>
              <a:t>‘</a:t>
            </a:r>
            <a:r>
              <a:rPr lang="nl-NL" b="1" dirty="0"/>
              <a:t>Condoomgebruik onder Europese tieners neemt af, </a:t>
            </a:r>
            <a:br>
              <a:rPr lang="nl-NL" b="1" dirty="0"/>
            </a:br>
            <a:r>
              <a:rPr lang="nl-NL" b="1" dirty="0"/>
              <a:t>blijkt uit onderzoek’</a:t>
            </a:r>
            <a:br>
              <a:rPr lang="nl-NL" sz="4000" b="1" dirty="0">
                <a:latin typeface="+mn-lt"/>
              </a:rPr>
            </a:br>
            <a:r>
              <a:rPr lang="nl-NL" sz="3100" i="1" dirty="0">
                <a:latin typeface="+mn-lt"/>
              </a:rPr>
              <a:t>NOS</a:t>
            </a:r>
            <a:br>
              <a:rPr lang="nl-NL" b="1" dirty="0"/>
            </a:br>
            <a:endParaRPr lang="nl-NL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CFC0D4D-AE94-A459-225B-8E2E44145C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87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45375-FB82-4DFC-91E2-3A3D98E89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nl-NL" sz="5200" dirty="0">
                <a:solidFill>
                  <a:schemeClr val="tx2"/>
                </a:solidFill>
              </a:rPr>
              <a:t>week 36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25A7261-E8F4-45BB-9123-F9F6B3F97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nl-NL" i="1">
                <a:solidFill>
                  <a:schemeClr val="tx2"/>
                </a:solidFill>
              </a:rPr>
              <a:t>actualiteit</a:t>
            </a:r>
          </a:p>
        </p:txBody>
      </p:sp>
    </p:spTree>
    <p:extLst>
      <p:ext uri="{BB962C8B-B14F-4D97-AF65-F5344CB8AC3E}">
        <p14:creationId xmlns:p14="http://schemas.microsoft.com/office/powerpoint/2010/main" val="360169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FC70E-C900-47F1-BA28-83F8796B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365125"/>
            <a:ext cx="11913704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nl-NL" sz="4000" b="1" dirty="0">
                <a:latin typeface="+mn-lt"/>
              </a:rPr>
            </a:br>
            <a:r>
              <a:rPr lang="nl-NL" sz="4000" b="1" dirty="0">
                <a:latin typeface="+mn-lt"/>
              </a:rPr>
              <a:t>‘</a:t>
            </a:r>
            <a:r>
              <a:rPr lang="nl-NL" b="1" dirty="0"/>
              <a:t>Tweede Kamer wil helmplicht en minimumleeftijd </a:t>
            </a:r>
            <a:br>
              <a:rPr lang="nl-NL" b="1" dirty="0"/>
            </a:br>
            <a:r>
              <a:rPr lang="nl-NL" b="1" dirty="0"/>
              <a:t>voor bestuurders van </a:t>
            </a:r>
            <a:r>
              <a:rPr lang="nl-NL" b="1" dirty="0" err="1"/>
              <a:t>fatbikes</a:t>
            </a:r>
            <a:r>
              <a:rPr lang="nl-NL" b="1" dirty="0"/>
              <a:t>’</a:t>
            </a:r>
            <a:br>
              <a:rPr lang="nl-NL" sz="4000" b="1" dirty="0">
                <a:latin typeface="+mn-lt"/>
              </a:rPr>
            </a:br>
            <a:r>
              <a:rPr lang="nl-NL" sz="3100" i="1" dirty="0">
                <a:latin typeface="+mn-lt"/>
              </a:rPr>
              <a:t>Volkskrant</a:t>
            </a:r>
            <a:br>
              <a:rPr lang="nl-NL" b="1" dirty="0"/>
            </a:br>
            <a:endParaRPr lang="nl-NL" dirty="0"/>
          </a:p>
        </p:txBody>
      </p:sp>
      <p:pic>
        <p:nvPicPr>
          <p:cNvPr id="1026" name="Picture 2" descr="Een jongere op een fatbike in Amsterdam.">
            <a:extLst>
              <a:ext uri="{FF2B5EF4-FFF2-40B4-BE49-F238E27FC236}">
                <a16:creationId xmlns:a16="http://schemas.microsoft.com/office/drawing/2014/main" id="{718CAAA7-7DBD-EB81-2ED3-1EB2A26460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838" y="1825625"/>
            <a:ext cx="652832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65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FC70E-C900-47F1-BA28-83F8796B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365125"/>
            <a:ext cx="11913704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nl-NL" sz="4000" b="1" dirty="0">
                <a:latin typeface="+mn-lt"/>
              </a:rPr>
            </a:br>
            <a:r>
              <a:rPr lang="nl-NL" sz="4000" b="1" dirty="0">
                <a:latin typeface="+mn-lt"/>
              </a:rPr>
              <a:t>‘</a:t>
            </a:r>
            <a:r>
              <a:rPr lang="nl-NL" b="1" dirty="0"/>
              <a:t>Vier doden door schietpartij op school VS, </a:t>
            </a:r>
            <a:br>
              <a:rPr lang="nl-NL" b="1" dirty="0"/>
            </a:br>
            <a:r>
              <a:rPr lang="nl-NL" b="1" dirty="0"/>
              <a:t>14-jarige verdachte aangehouden’</a:t>
            </a:r>
            <a:br>
              <a:rPr lang="nl-NL" sz="4000" b="1" dirty="0">
                <a:latin typeface="+mn-lt"/>
              </a:rPr>
            </a:br>
            <a:r>
              <a:rPr lang="nl-NL" sz="3100" i="1" dirty="0">
                <a:latin typeface="+mn-lt"/>
              </a:rPr>
              <a:t>Trouw</a:t>
            </a:r>
            <a:br>
              <a:rPr lang="nl-NL" b="1" dirty="0"/>
            </a:br>
            <a:endParaRPr lang="nl-NL" dirty="0"/>
          </a:p>
        </p:txBody>
      </p:sp>
      <p:pic>
        <p:nvPicPr>
          <p:cNvPr id="1028" name="Picture 4" descr="Chris Hosey, hoofd van recherchedienst GBI, tijdens een persconferentie in Georgia.">
            <a:extLst>
              <a:ext uri="{FF2B5EF4-FFF2-40B4-BE49-F238E27FC236}">
                <a16:creationId xmlns:a16="http://schemas.microsoft.com/office/drawing/2014/main" id="{2BB57E38-804D-52A7-2EB8-D5C8BA9D93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838" y="1825625"/>
            <a:ext cx="652832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69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FC70E-C900-47F1-BA28-83F8796B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365125"/>
            <a:ext cx="11913704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nl-NL" sz="4000" b="1" dirty="0">
                <a:latin typeface="+mn-lt"/>
              </a:rPr>
            </a:br>
            <a:r>
              <a:rPr lang="nl-NL" sz="4000" b="1" dirty="0">
                <a:latin typeface="+mn-lt"/>
              </a:rPr>
              <a:t>‘</a:t>
            </a:r>
            <a:r>
              <a:rPr lang="nl-NL" b="1" dirty="0"/>
              <a:t>Vertrouwen in politici en overheid lager dan </a:t>
            </a:r>
            <a:br>
              <a:rPr lang="nl-NL" b="1" dirty="0"/>
            </a:br>
            <a:r>
              <a:rPr lang="nl-NL" b="1" dirty="0"/>
              <a:t>kort na de verkiezingen’</a:t>
            </a:r>
            <a:br>
              <a:rPr lang="nl-NL" sz="4000" b="1" dirty="0">
                <a:latin typeface="+mn-lt"/>
              </a:rPr>
            </a:br>
            <a:r>
              <a:rPr lang="nl-NL" sz="3100" i="1" dirty="0">
                <a:latin typeface="+mn-lt"/>
              </a:rPr>
              <a:t>Volkskrant</a:t>
            </a:r>
            <a:br>
              <a:rPr lang="nl-NL" b="1" dirty="0"/>
            </a:br>
            <a:endParaRPr lang="nl-NL" dirty="0"/>
          </a:p>
        </p:txBody>
      </p:sp>
      <p:pic>
        <p:nvPicPr>
          <p:cNvPr id="2050" name="Picture 2" descr="Geert Wilders (PVV), Dilan Yesilgoz (VVD) en Pieter Omtzigt (NSC) tijdens de presentatie van het hoofdlijnenakkoord.">
            <a:extLst>
              <a:ext uri="{FF2B5EF4-FFF2-40B4-BE49-F238E27FC236}">
                <a16:creationId xmlns:a16="http://schemas.microsoft.com/office/drawing/2014/main" id="{E47DCD6B-CBB8-E55E-C846-B6B93B3218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838" y="1825625"/>
            <a:ext cx="652832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72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45375-FB82-4DFC-91E2-3A3D98E89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nl-NL" sz="5200" dirty="0">
                <a:solidFill>
                  <a:schemeClr val="tx2"/>
                </a:solidFill>
              </a:rPr>
              <a:t>week 37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25A7261-E8F4-45BB-9123-F9F6B3F97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nl-NL" i="1">
                <a:solidFill>
                  <a:schemeClr val="tx2"/>
                </a:solidFill>
              </a:rPr>
              <a:t>actualiteit</a:t>
            </a:r>
          </a:p>
        </p:txBody>
      </p:sp>
    </p:spTree>
    <p:extLst>
      <p:ext uri="{BB962C8B-B14F-4D97-AF65-F5344CB8AC3E}">
        <p14:creationId xmlns:p14="http://schemas.microsoft.com/office/powerpoint/2010/main" val="372489115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480</Words>
  <Application>Microsoft Office PowerPoint</Application>
  <PresentationFormat>Breedbeeld</PresentationFormat>
  <Paragraphs>41</Paragraphs>
  <Slides>33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Kantoorthema</vt:lpstr>
      <vt:lpstr>week 35</vt:lpstr>
      <vt:lpstr> ‘Artsen gaan zelf ongelukken met fatbikes registreren  om letsel in kaart te brengen’ Volkskrant </vt:lpstr>
      <vt:lpstr> ‘Harris geeft eerste interview  als presidentskandidaat’ Volkskrant </vt:lpstr>
      <vt:lpstr> ‘Condoomgebruik onder Europese tieners neemt af,  blijkt uit onderzoek’ NOS </vt:lpstr>
      <vt:lpstr>week 36</vt:lpstr>
      <vt:lpstr> ‘Tweede Kamer wil helmplicht en minimumleeftijd  voor bestuurders van fatbikes’ Volkskrant </vt:lpstr>
      <vt:lpstr> ‘Vier doden door schietpartij op school VS,  14-jarige verdachte aangehouden’ Trouw </vt:lpstr>
      <vt:lpstr> ‘Vertrouwen in politici en overheid lager dan  kort na de verkiezingen’ Volkskrant </vt:lpstr>
      <vt:lpstr>week 37</vt:lpstr>
      <vt:lpstr> ‘Waterbedrijven: onbekend welke gifstoffen van  industrie in de Maas worden geloosd’ NOS </vt:lpstr>
      <vt:lpstr>  ‘Te weinig plek in Nederlandse gevangenissen: kabinet overweegt 500 criminelen naar Estland te sturen’ AD  </vt:lpstr>
      <vt:lpstr> ‘Oekraïense soldaten die zich overgeven in koelen bloede geëxecuteerd: 'Bewust beleid van Rusland” RTLnieuws </vt:lpstr>
      <vt:lpstr>  </vt:lpstr>
      <vt:lpstr>week 38</vt:lpstr>
      <vt:lpstr> ‘Eerste Prinsjesdag voor minister-president Schoof’ NU.nl </vt:lpstr>
      <vt:lpstr>  ‘Nieuwe reeks explosies in Libanon: na piepers zijn het  nu portofoons die ontploffen’ Volkskrant  </vt:lpstr>
      <vt:lpstr> ‘Begin Operatie Market Garden herdacht  in Gelderland en Brabant’ Omroep Brabant </vt:lpstr>
      <vt:lpstr>week 40</vt:lpstr>
      <vt:lpstr> ‘Libanon opnieuw in de vuurlinie, Israël valt na twee decennia weer binnen’ NOS.nl </vt:lpstr>
      <vt:lpstr>  ‘Datalek bij politie, hackers bemachtigen contactgegevens alle politiemedewerkers’ NOS.nl  </vt:lpstr>
      <vt:lpstr> ‘Zorgen onder oogartsen over explosie bijziendheid: 'Probleem veel groter dan gedacht” RTLnieuws.nl </vt:lpstr>
      <vt:lpstr>week 41</vt:lpstr>
      <vt:lpstr> ‘Israël herdenkt en demonstreert vandaag  een jaar na de aanslagen in Israël’ NOS.nl </vt:lpstr>
      <vt:lpstr> ‘Veel vrouwen en kinderen onder dak- en thuislozen,  blijkt uit nieuwe telling’ NRC </vt:lpstr>
      <vt:lpstr> ‘Eerste Kamer tegen gebruik van  noodrecht voor asielmaatregelen’ NOS.nl </vt:lpstr>
      <vt:lpstr>week 42</vt:lpstr>
      <vt:lpstr> ‘Justitie eist 28 jaar cel en tbs tegen Donny M.  voor misbruik en moord op Gino (9)’ AD.nl </vt:lpstr>
      <vt:lpstr> ‘Voorwaardelijke celstraf voor psycholoog die in antibraakmiddelen handelde’ Volkskrant </vt:lpstr>
      <vt:lpstr> ‘Voormalig One Direction-lid Liam Payne (31)  overleden na val van balkon’ NU.nl </vt:lpstr>
      <vt:lpstr>week 44</vt:lpstr>
      <vt:lpstr> ‘Dodental noodweer Spanje loopt op tot 158,  in Valencia verreweg de meeste doden’ Volkskrant </vt:lpstr>
      <vt:lpstr> ‘Witte rook: coalitiepartijen sluiten akkoord  over asielmaatregelen, geen noodwet’ RTLnieuws </vt:lpstr>
      <vt:lpstr> ‘Bijna tienduizend postcovidpatiënten geheel  of gedeeltelijk arbeidsongeschikt verklaard’ Volkskrant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36</dc:title>
  <dc:creator>Marieke Reijs</dc:creator>
  <cp:lastModifiedBy>Fluitsma, D.W.P.M. (Daniel)</cp:lastModifiedBy>
  <cp:revision>11</cp:revision>
  <dcterms:created xsi:type="dcterms:W3CDTF">2020-09-10T07:48:43Z</dcterms:created>
  <dcterms:modified xsi:type="dcterms:W3CDTF">2024-10-31T19:10:59Z</dcterms:modified>
</cp:coreProperties>
</file>